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91" r:id="rId2"/>
    <p:sldId id="292" r:id="rId3"/>
    <p:sldId id="256" r:id="rId4"/>
    <p:sldId id="257" r:id="rId5"/>
    <p:sldId id="258" r:id="rId6"/>
    <p:sldId id="259" r:id="rId7"/>
    <p:sldId id="260" r:id="rId8"/>
    <p:sldId id="263" r:id="rId9"/>
    <p:sldId id="281" r:id="rId10"/>
    <p:sldId id="288" r:id="rId11"/>
    <p:sldId id="264" r:id="rId12"/>
    <p:sldId id="282" r:id="rId13"/>
    <p:sldId id="266" r:id="rId14"/>
    <p:sldId id="267" r:id="rId15"/>
    <p:sldId id="283" r:id="rId16"/>
    <p:sldId id="284" r:id="rId17"/>
    <p:sldId id="294" r:id="rId18"/>
    <p:sldId id="285" r:id="rId19"/>
    <p:sldId id="293" r:id="rId20"/>
    <p:sldId id="286" r:id="rId21"/>
    <p:sldId id="289" r:id="rId22"/>
    <p:sldId id="290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68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01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40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7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59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66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59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6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0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9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18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10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87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60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83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14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43BB-D891-4F28-A579-E29E892A8CD9}" type="datetimeFigureOut">
              <a:rPr lang="en-AU" smtClean="0"/>
              <a:t>28-Mar-17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83F87-3858-48C4-9338-FC6121B2E8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07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728158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/>
              <a:t>COMPLETE THIS WELL </a:t>
            </a:r>
            <a:br>
              <a:rPr lang="en-AU" b="1" dirty="0" smtClean="0"/>
            </a:br>
            <a:r>
              <a:rPr lang="en-AU" b="1" dirty="0" smtClean="0"/>
              <a:t> </a:t>
            </a:r>
            <a:br>
              <a:rPr lang="en-AU" b="1" dirty="0" smtClean="0"/>
            </a:br>
            <a:r>
              <a:rPr lang="en-AU" b="1" dirty="0" smtClean="0"/>
              <a:t>KNOWN PHRASE OR SAYING 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1" y="2902462"/>
            <a:ext cx="816058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b="1" dirty="0" smtClean="0">
                <a:solidFill>
                  <a:srgbClr val="FF0000"/>
                </a:solidFill>
              </a:rPr>
              <a:t>“ THE </a:t>
            </a:r>
          </a:p>
          <a:p>
            <a:pPr marL="0" indent="0" algn="ctr">
              <a:buNone/>
            </a:pPr>
            <a:r>
              <a:rPr lang="en-AU" sz="8000" b="1" dirty="0" smtClean="0">
                <a:solidFill>
                  <a:srgbClr val="FF0000"/>
                </a:solidFill>
              </a:rPr>
              <a:t>TREND IS  . </a:t>
            </a:r>
            <a:r>
              <a:rPr lang="en-AU" sz="8000" b="1" dirty="0">
                <a:solidFill>
                  <a:srgbClr val="FF0000"/>
                </a:solidFill>
              </a:rPr>
              <a:t>.</a:t>
            </a:r>
            <a:r>
              <a:rPr lang="en-AU" sz="8000" b="1" dirty="0" smtClean="0">
                <a:solidFill>
                  <a:srgbClr val="FF0000"/>
                </a:solidFill>
              </a:rPr>
              <a:t> . .” </a:t>
            </a:r>
            <a:endParaRPr lang="en-A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8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5944" y="163902"/>
            <a:ext cx="7053542" cy="943515"/>
          </a:xfrm>
        </p:spPr>
        <p:txBody>
          <a:bodyPr anchor="ctr">
            <a:normAutofit/>
          </a:bodyPr>
          <a:lstStyle/>
          <a:p>
            <a:pPr algn="ctr"/>
            <a:r>
              <a:rPr lang="en-AU" b="1" dirty="0" smtClean="0"/>
              <a:t>Can I take a quick Profit?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56" y="1107417"/>
            <a:ext cx="8700305" cy="4464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40" y="4270330"/>
            <a:ext cx="5076760" cy="25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TRENDING </a:t>
            </a:r>
            <a:endParaRPr lang="en-AU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AU" sz="2400" dirty="0" smtClean="0"/>
              <a:t>I like 7 on 12 EMA – personal preference</a:t>
            </a:r>
          </a:p>
          <a:p>
            <a:r>
              <a:rPr lang="en-AU" sz="2400" dirty="0" smtClean="0"/>
              <a:t>Trade with Trend</a:t>
            </a:r>
          </a:p>
          <a:p>
            <a:pPr lvl="1"/>
            <a:r>
              <a:rPr lang="en-AU" dirty="0"/>
              <a:t>Monthly</a:t>
            </a:r>
          </a:p>
          <a:p>
            <a:pPr lvl="1"/>
            <a:r>
              <a:rPr lang="en-AU" dirty="0"/>
              <a:t>Weekly	</a:t>
            </a:r>
          </a:p>
          <a:p>
            <a:pPr lvl="1"/>
            <a:r>
              <a:rPr lang="en-AU" dirty="0"/>
              <a:t>Daily</a:t>
            </a:r>
          </a:p>
          <a:p>
            <a:r>
              <a:rPr lang="en-AU" sz="2400" dirty="0" smtClean="0"/>
              <a:t>Use BC Workspace to help visual identification</a:t>
            </a:r>
          </a:p>
          <a:p>
            <a:r>
              <a:rPr lang="en-AU" sz="2400" dirty="0" smtClean="0"/>
              <a:t>Update spreadsheet Trend Table</a:t>
            </a:r>
            <a:endParaRPr lang="en-AU" sz="2400" dirty="0"/>
          </a:p>
          <a:p>
            <a:endParaRPr lang="en-AU" sz="2400" dirty="0" smtClean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53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72219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TREND TABLE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42" y="1181819"/>
            <a:ext cx="8151962" cy="5118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5" y="1754038"/>
            <a:ext cx="5136753" cy="44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38" y="0"/>
            <a:ext cx="8124452" cy="1400530"/>
          </a:xfrm>
        </p:spPr>
        <p:txBody>
          <a:bodyPr anchor="ctr"/>
          <a:lstStyle/>
          <a:p>
            <a:pPr algn="ctr"/>
            <a:r>
              <a:rPr lang="en-AU" b="1" dirty="0" smtClean="0"/>
              <a:t>Define Trending Universe</a:t>
            </a:r>
            <a:endParaRPr lang="en-AU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268083"/>
            <a:ext cx="6711654" cy="4980323"/>
          </a:xfrm>
        </p:spPr>
        <p:txBody>
          <a:bodyPr anchor="ctr">
            <a:noAutofit/>
          </a:bodyPr>
          <a:lstStyle/>
          <a:p>
            <a:r>
              <a:rPr lang="en-AU" sz="2400" dirty="0" smtClean="0"/>
              <a:t>ASX 300 starting point</a:t>
            </a:r>
          </a:p>
          <a:p>
            <a:r>
              <a:rPr lang="en-AU" sz="2400" dirty="0" smtClean="0"/>
              <a:t>Throw out stocks which are not trending on all of Monthly, Weekly, Daily </a:t>
            </a:r>
          </a:p>
          <a:p>
            <a:pPr lvl="1"/>
            <a:r>
              <a:rPr lang="en-AU" sz="2200" dirty="0" smtClean="0"/>
              <a:t>Vary length of trend - 1 period? 4 period?</a:t>
            </a:r>
          </a:p>
          <a:p>
            <a:r>
              <a:rPr lang="en-AU" sz="2400" dirty="0" smtClean="0"/>
              <a:t>Brings it down to </a:t>
            </a:r>
            <a:r>
              <a:rPr lang="en-AU" sz="2400" smtClean="0"/>
              <a:t>about 50 stocks</a:t>
            </a:r>
            <a:endParaRPr lang="en-AU" sz="2400" dirty="0" smtClean="0"/>
          </a:p>
          <a:p>
            <a:r>
              <a:rPr lang="en-AU" sz="2400" dirty="0" smtClean="0"/>
              <a:t>Choose entry strategy (New High chosen here)</a:t>
            </a:r>
          </a:p>
          <a:p>
            <a:r>
              <a:rPr lang="en-AU" sz="2400" dirty="0" smtClean="0"/>
              <a:t>Choose exit strategy (7 on 12 EMA chosen)</a:t>
            </a:r>
          </a:p>
          <a:p>
            <a:r>
              <a:rPr lang="en-AU" sz="2400" dirty="0" smtClean="0"/>
              <a:t>Put it onto the chart &amp; ponder</a:t>
            </a:r>
          </a:p>
        </p:txBody>
      </p:sp>
    </p:spTree>
    <p:extLst>
      <p:ext uri="{BB962C8B-B14F-4D97-AF65-F5344CB8AC3E}">
        <p14:creationId xmlns:p14="http://schemas.microsoft.com/office/powerpoint/2010/main" val="3413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6343" y="372967"/>
            <a:ext cx="7053542" cy="6115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AU" b="1" dirty="0" smtClean="0"/>
              <a:t>PONDER – </a:t>
            </a:r>
            <a:r>
              <a:rPr lang="en-AU" b="1" dirty="0" err="1" smtClean="0"/>
              <a:t>Mmmm</a:t>
            </a:r>
            <a:r>
              <a:rPr lang="en-AU" b="1" dirty="0" smtClean="0"/>
              <a:t>?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37" y="2203019"/>
            <a:ext cx="8361872" cy="4561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7" y="1171094"/>
            <a:ext cx="5331125" cy="26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6099" cy="1320800"/>
          </a:xfrm>
        </p:spPr>
        <p:txBody>
          <a:bodyPr/>
          <a:lstStyle/>
          <a:p>
            <a:r>
              <a:rPr lang="en-AU" dirty="0" smtClean="0"/>
              <a:t>USE THIS AS SCAN ON UNIVERSE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39020"/>
            <a:ext cx="6347714" cy="440234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50 stocks comes down </a:t>
            </a:r>
            <a:r>
              <a:rPr lang="en-AU" smtClean="0"/>
              <a:t>to around 10 or less </a:t>
            </a:r>
            <a:endParaRPr lang="en-AU" dirty="0" smtClean="0"/>
          </a:p>
          <a:p>
            <a:r>
              <a:rPr lang="en-AU" dirty="0" smtClean="0"/>
              <a:t>Improvements?  </a:t>
            </a:r>
          </a:p>
          <a:p>
            <a:pPr lvl="1"/>
            <a:r>
              <a:rPr lang="en-AU" dirty="0" smtClean="0"/>
              <a:t>Apply entry filter (XAO trending)</a:t>
            </a:r>
          </a:p>
          <a:p>
            <a:pPr lvl="1"/>
            <a:r>
              <a:rPr lang="en-AU" dirty="0" smtClean="0"/>
              <a:t>Tighten exit if XAO turns down</a:t>
            </a:r>
          </a:p>
          <a:p>
            <a:pPr lvl="1"/>
            <a:r>
              <a:rPr lang="en-AU" dirty="0" smtClean="0"/>
              <a:t>Try different exits (ATR)</a:t>
            </a:r>
          </a:p>
          <a:p>
            <a:r>
              <a:rPr lang="en-AU" dirty="0" smtClean="0"/>
              <a:t>Collect statistics on wins &amp; losses</a:t>
            </a:r>
          </a:p>
          <a:p>
            <a:pPr lvl="1"/>
            <a:r>
              <a:rPr lang="en-AU" dirty="0" smtClean="0"/>
              <a:t>Buy price</a:t>
            </a:r>
          </a:p>
          <a:p>
            <a:pPr lvl="1"/>
            <a:r>
              <a:rPr lang="en-AU" dirty="0" smtClean="0"/>
              <a:t>Sell price</a:t>
            </a:r>
          </a:p>
          <a:p>
            <a:pPr lvl="1"/>
            <a:r>
              <a:rPr lang="en-AU" dirty="0" smtClean="0"/>
              <a:t>Profit / loss</a:t>
            </a:r>
          </a:p>
          <a:p>
            <a:pPr lvl="1"/>
            <a:r>
              <a:rPr lang="en-AU" dirty="0" smtClean="0"/>
              <a:t>Win / Loss ratio</a:t>
            </a:r>
          </a:p>
          <a:p>
            <a:pPr lvl="1"/>
            <a:r>
              <a:rPr lang="en-AU" dirty="0" smtClean="0"/>
              <a:t>Draw Down</a:t>
            </a:r>
          </a:p>
          <a:p>
            <a:pPr lvl="1"/>
            <a:r>
              <a:rPr lang="en-AU" dirty="0" smtClean="0"/>
              <a:t>Factor ( Win % * Profit Ratio )  </a:t>
            </a:r>
          </a:p>
          <a:p>
            <a:pPr lvl="1"/>
            <a:r>
              <a:rPr lang="en-AU" dirty="0" smtClean="0"/>
              <a:t>Volume factor 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7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Example – New High Entry with XAO entry filter &amp; XAO exit filter - 3 on 12 or 7 on 12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86" y="2143703"/>
            <a:ext cx="8456762" cy="47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BUT – Is this a good result – is it sustainable over the long term?</a:t>
            </a:r>
            <a:br>
              <a:rPr lang="en-AU" dirty="0" smtClean="0"/>
            </a:br>
            <a:r>
              <a:rPr lang="en-AU" sz="2000" dirty="0" smtClean="0"/>
              <a:t>(Thank you Kevin Saunders – ATAA – 9 March 2017) </a:t>
            </a:r>
            <a:endParaRPr lang="en-A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17" y="1990786"/>
            <a:ext cx="8568906" cy="46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4" y="22141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Six Different Strategies</a:t>
            </a:r>
            <a:br>
              <a:rPr lang="en-AU" dirty="0" smtClean="0"/>
            </a:br>
            <a:r>
              <a:rPr lang="en-AU" sz="1800" dirty="0" smtClean="0"/>
              <a:t>(Busy Slide)</a:t>
            </a:r>
            <a:endParaRPr lang="en-AU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2" y="1630392"/>
            <a:ext cx="8874968" cy="5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4" y="22141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Simplest Strategy </a:t>
            </a:r>
            <a:br>
              <a:rPr lang="en-AU" dirty="0" smtClean="0"/>
            </a:br>
            <a:r>
              <a:rPr lang="en-AU" sz="2400" dirty="0" smtClean="0"/>
              <a:t>(Buy &amp; Hold)</a:t>
            </a:r>
            <a:endParaRPr lang="en-AU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96" y="1871932"/>
            <a:ext cx="8678765" cy="48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728158"/>
          </a:xfrm>
        </p:spPr>
        <p:txBody>
          <a:bodyPr>
            <a:normAutofit/>
          </a:bodyPr>
          <a:lstStyle/>
          <a:p>
            <a:pPr algn="ctr"/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6" y="1542690"/>
            <a:ext cx="7712014" cy="5566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b="1" dirty="0" smtClean="0">
                <a:solidFill>
                  <a:srgbClr val="FF0000"/>
                </a:solidFill>
              </a:rPr>
              <a:t>“ THE </a:t>
            </a:r>
          </a:p>
          <a:p>
            <a:pPr marL="0" indent="0" algn="ctr">
              <a:buNone/>
            </a:pPr>
            <a:r>
              <a:rPr lang="en-AU" sz="8000" b="1" dirty="0" smtClean="0">
                <a:solidFill>
                  <a:srgbClr val="FF0000"/>
                </a:solidFill>
              </a:rPr>
              <a:t>TREND IS YOUR FRIEND” </a:t>
            </a:r>
            <a:endParaRPr lang="en-A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6099" cy="1320800"/>
          </a:xfrm>
        </p:spPr>
        <p:txBody>
          <a:bodyPr/>
          <a:lstStyle/>
          <a:p>
            <a:r>
              <a:rPr lang="en-AU" dirty="0" smtClean="0"/>
              <a:t>WHAT ABOUT DRAWDOWN?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26" y="2053087"/>
            <a:ext cx="8475762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6099" cy="1320800"/>
          </a:xfrm>
        </p:spPr>
        <p:txBody>
          <a:bodyPr/>
          <a:lstStyle/>
          <a:p>
            <a:pPr algn="ctr"/>
            <a:r>
              <a:rPr lang="en-AU" dirty="0" smtClean="0"/>
              <a:t>HOW DO INSIDE BARS LOOK?</a:t>
            </a:r>
            <a:br>
              <a:rPr lang="en-AU" dirty="0" smtClean="0"/>
            </a:br>
            <a:r>
              <a:rPr lang="en-AU" dirty="0" smtClean="0"/>
              <a:t>This is two bar analysis.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28" y="2275034"/>
            <a:ext cx="8534400" cy="4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6099" cy="1320800"/>
          </a:xfrm>
        </p:spPr>
        <p:txBody>
          <a:bodyPr/>
          <a:lstStyle/>
          <a:p>
            <a:pPr algn="ctr"/>
            <a:r>
              <a:rPr lang="en-AU" dirty="0" smtClean="0"/>
              <a:t>HOW DO INSIDE BARS LOOK?</a:t>
            </a:r>
            <a:br>
              <a:rPr lang="en-AU" dirty="0" smtClean="0"/>
            </a:br>
            <a:r>
              <a:rPr lang="en-AU" dirty="0" smtClean="0"/>
              <a:t>This is three bar analysis.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66" y="1854680"/>
            <a:ext cx="8595970" cy="46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56099" cy="1320800"/>
          </a:xfrm>
        </p:spPr>
        <p:txBody>
          <a:bodyPr/>
          <a:lstStyle/>
          <a:p>
            <a:pPr algn="ctr"/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0174"/>
            <a:ext cx="7387088" cy="4221189"/>
          </a:xfrm>
        </p:spPr>
        <p:txBody>
          <a:bodyPr>
            <a:normAutofit/>
          </a:bodyPr>
          <a:lstStyle/>
          <a:p>
            <a:r>
              <a:rPr lang="en-AU" dirty="0" smtClean="0"/>
              <a:t>Alternative Strategies </a:t>
            </a:r>
          </a:p>
          <a:p>
            <a:r>
              <a:rPr lang="en-AU" dirty="0" smtClean="0"/>
              <a:t>BUY &amp; HOLD?</a:t>
            </a:r>
          </a:p>
          <a:p>
            <a:r>
              <a:rPr lang="en-AU" dirty="0" smtClean="0"/>
              <a:t>Different Universes of stocks</a:t>
            </a:r>
          </a:p>
          <a:p>
            <a:r>
              <a:rPr lang="en-AU" dirty="0" smtClean="0"/>
              <a:t>Try different Enters &amp; exits</a:t>
            </a:r>
          </a:p>
          <a:p>
            <a:r>
              <a:rPr lang="en-AU" dirty="0" smtClean="0"/>
              <a:t>Which is best?</a:t>
            </a:r>
          </a:p>
          <a:p>
            <a:r>
              <a:rPr lang="en-AU" dirty="0" smtClean="0"/>
              <a:t>Inside Bars ??</a:t>
            </a:r>
          </a:p>
          <a:p>
            <a:r>
              <a:rPr lang="en-AU" dirty="0" smtClean="0"/>
              <a:t>The Quest Continues  </a:t>
            </a:r>
            <a:r>
              <a:rPr lang="en-AU" smtClean="0"/>
              <a:t>- suggestions</a:t>
            </a:r>
            <a:endParaRPr lang="en-AU" dirty="0" smtClean="0"/>
          </a:p>
          <a:p>
            <a:endParaRPr lang="en-AU" dirty="0" smtClean="0"/>
          </a:p>
          <a:p>
            <a:pPr algn="ctr"/>
            <a:r>
              <a:rPr lang="en-AU" sz="5400" dirty="0" smtClean="0"/>
              <a:t>QUESTIONS?</a:t>
            </a:r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66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984" y="2352776"/>
            <a:ext cx="5727939" cy="1646302"/>
          </a:xfrm>
        </p:spPr>
        <p:txBody>
          <a:bodyPr/>
          <a:lstStyle/>
          <a:p>
            <a:r>
              <a:rPr lang="en-AU" b="1" dirty="0" smtClean="0"/>
              <a:t>FINDING</a:t>
            </a:r>
            <a:br>
              <a:rPr lang="en-AU" b="1" dirty="0" smtClean="0"/>
            </a:br>
            <a:r>
              <a:rPr lang="en-AU" b="1" dirty="0" smtClean="0"/>
              <a:t> FRIENDS</a:t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2800" b="1" dirty="0" smtClean="0"/>
              <a:t>(The Journey Continues  . . . . )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459856"/>
            <a:ext cx="5826719" cy="1354347"/>
          </a:xfrm>
        </p:spPr>
        <p:txBody>
          <a:bodyPr>
            <a:normAutofit fontScale="62500" lnSpcReduction="20000"/>
          </a:bodyPr>
          <a:lstStyle/>
          <a:p>
            <a:r>
              <a:rPr lang="en-AU" sz="3300" b="1" dirty="0" smtClean="0"/>
              <a:t>Des Bleakley – </a:t>
            </a:r>
            <a:r>
              <a:rPr lang="en-AU" sz="3300" b="1" dirty="0" err="1" smtClean="0"/>
              <a:t>BullCharts</a:t>
            </a:r>
            <a:r>
              <a:rPr lang="en-AU" sz="3300" b="1" dirty="0" smtClean="0"/>
              <a:t> User Group</a:t>
            </a:r>
          </a:p>
          <a:p>
            <a:endParaRPr lang="en-AU" dirty="0"/>
          </a:p>
          <a:p>
            <a:r>
              <a:rPr lang="en-AU" sz="2900" b="1" dirty="0" smtClean="0"/>
              <a:t>Wed 15</a:t>
            </a:r>
            <a:r>
              <a:rPr lang="en-AU" sz="2900" b="1" baseline="30000" dirty="0" smtClean="0"/>
              <a:t>th</a:t>
            </a:r>
            <a:r>
              <a:rPr lang="en-AU" sz="2900" b="1" dirty="0" smtClean="0"/>
              <a:t> March </a:t>
            </a:r>
            <a:r>
              <a:rPr lang="en-AU" sz="2900" b="1" dirty="0" smtClean="0"/>
              <a:t>2017</a:t>
            </a:r>
          </a:p>
          <a:p>
            <a:r>
              <a:rPr lang="en-AU" sz="2900" b="1" dirty="0" smtClean="0"/>
              <a:t>BCUG Webinar – Wed 29</a:t>
            </a:r>
            <a:r>
              <a:rPr lang="en-AU" sz="2900" b="1" baseline="30000" dirty="0" smtClean="0"/>
              <a:t>th</a:t>
            </a:r>
            <a:r>
              <a:rPr lang="en-AU" sz="2900" b="1" dirty="0" smtClean="0"/>
              <a:t> March 2017</a:t>
            </a:r>
            <a:r>
              <a:rPr lang="en-AU" sz="2900" b="1" dirty="0" smtClean="0"/>
              <a:t>	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2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AGENDA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AU" sz="2400" dirty="0" smtClean="0"/>
              <a:t>WHAT AM I AFTER?</a:t>
            </a:r>
          </a:p>
          <a:p>
            <a:r>
              <a:rPr lang="en-AU" sz="2400" dirty="0" smtClean="0"/>
              <a:t>SIMPLE INDICATORS TO HELP</a:t>
            </a:r>
          </a:p>
          <a:p>
            <a:r>
              <a:rPr lang="en-AU" sz="2400" dirty="0" smtClean="0"/>
              <a:t>IDENTIFYING TRENDS</a:t>
            </a:r>
          </a:p>
          <a:p>
            <a:r>
              <a:rPr lang="en-AU" sz="2400" dirty="0" smtClean="0"/>
              <a:t>SELECTING FRIENDLY, TRENDY UNIVERSE</a:t>
            </a:r>
          </a:p>
          <a:p>
            <a:r>
              <a:rPr lang="en-AU" sz="2400" dirty="0" smtClean="0"/>
              <a:t>DEFINING STRATEGY</a:t>
            </a:r>
          </a:p>
          <a:p>
            <a:r>
              <a:rPr lang="en-AU" sz="2400" dirty="0" smtClean="0"/>
              <a:t>MEASURING RESULTS</a:t>
            </a:r>
          </a:p>
          <a:p>
            <a:r>
              <a:rPr lang="en-AU" sz="2400" dirty="0" smtClean="0"/>
              <a:t>ALTERNATIVE STRATEGIES</a:t>
            </a:r>
            <a:endParaRPr lang="en-AU" sz="2400" dirty="0"/>
          </a:p>
          <a:p>
            <a:r>
              <a:rPr lang="en-AU" sz="24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8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WHAT AM I AFTER?</a:t>
            </a:r>
            <a:endParaRPr lang="en-AU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0232" y="1270000"/>
            <a:ext cx="6709906" cy="4960188"/>
          </a:xfrm>
        </p:spPr>
        <p:txBody>
          <a:bodyPr anchor="ctr">
            <a:normAutofit/>
          </a:bodyPr>
          <a:lstStyle/>
          <a:p>
            <a:r>
              <a:rPr lang="en-AU" sz="2400" dirty="0" smtClean="0"/>
              <a:t>Trend trading</a:t>
            </a:r>
          </a:p>
          <a:p>
            <a:r>
              <a:rPr lang="en-AU" sz="2400" dirty="0" smtClean="0"/>
              <a:t>Identify trending stocks</a:t>
            </a:r>
          </a:p>
          <a:p>
            <a:r>
              <a:rPr lang="en-AU" sz="2400" dirty="0" smtClean="0"/>
              <a:t>Ride the middle of the trend</a:t>
            </a:r>
          </a:p>
          <a:p>
            <a:r>
              <a:rPr lang="en-AU" sz="2400" dirty="0" smtClean="0"/>
              <a:t>Get in early/late enough</a:t>
            </a:r>
          </a:p>
          <a:p>
            <a:r>
              <a:rPr lang="en-AU" sz="2400" dirty="0" smtClean="0"/>
              <a:t>Get out early/late enough</a:t>
            </a:r>
          </a:p>
          <a:p>
            <a:r>
              <a:rPr lang="en-AU" sz="2400" dirty="0" smtClean="0"/>
              <a:t>Use </a:t>
            </a:r>
            <a:r>
              <a:rPr lang="en-AU" sz="2400" dirty="0" err="1" smtClean="0"/>
              <a:t>BullCharts</a:t>
            </a:r>
            <a:r>
              <a:rPr lang="en-AU" sz="2400" dirty="0" smtClean="0"/>
              <a:t> to assist</a:t>
            </a:r>
          </a:p>
          <a:p>
            <a:r>
              <a:rPr lang="en-AU" sz="2400" dirty="0" smtClean="0"/>
              <a:t>Hopefully better decisions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3949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443" y="563952"/>
            <a:ext cx="6619243" cy="425054"/>
          </a:xfrm>
        </p:spPr>
        <p:txBody>
          <a:bodyPr anchor="ctr">
            <a:noAutofit/>
          </a:bodyPr>
          <a:lstStyle/>
          <a:p>
            <a:pPr algn="ctr"/>
            <a:r>
              <a:rPr lang="en-AU" sz="3600" b="1" dirty="0" smtClean="0"/>
              <a:t>CATCH THE TREND</a:t>
            </a:r>
            <a:endParaRPr lang="en-AU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50" b="10150"/>
          <a:stretch>
            <a:fillRect/>
          </a:stretch>
        </p:blipFill>
        <p:spPr>
          <a:xfrm>
            <a:off x="383362" y="1940943"/>
            <a:ext cx="7903877" cy="43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IN THE BEGINNING</a:t>
            </a:r>
            <a:endParaRPr lang="en-AU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7484" y="1699404"/>
            <a:ext cx="7617776" cy="4917056"/>
          </a:xfrm>
        </p:spPr>
        <p:txBody>
          <a:bodyPr anchor="ctr">
            <a:noAutofit/>
          </a:bodyPr>
          <a:lstStyle/>
          <a:p>
            <a:r>
              <a:rPr lang="en-AU" dirty="0" smtClean="0"/>
              <a:t>Plot chart</a:t>
            </a:r>
          </a:p>
          <a:p>
            <a:r>
              <a:rPr lang="en-AU" dirty="0" smtClean="0"/>
              <a:t>Draw lines and indicators</a:t>
            </a:r>
          </a:p>
          <a:p>
            <a:r>
              <a:rPr lang="en-AU" dirty="0" smtClean="0"/>
              <a:t>Develop SMACD</a:t>
            </a:r>
          </a:p>
          <a:p>
            <a:r>
              <a:rPr lang="en-AU" dirty="0" smtClean="0"/>
              <a:t>How are my own shares travelling?</a:t>
            </a:r>
          </a:p>
          <a:p>
            <a:pPr lvl="1"/>
            <a:r>
              <a:rPr lang="en-AU" dirty="0" smtClean="0"/>
              <a:t>As a trend</a:t>
            </a:r>
          </a:p>
          <a:p>
            <a:pPr lvl="1"/>
            <a:r>
              <a:rPr lang="en-AU" dirty="0" smtClean="0"/>
              <a:t>As an investment / trade</a:t>
            </a:r>
          </a:p>
          <a:p>
            <a:r>
              <a:rPr lang="en-AU" dirty="0" smtClean="0"/>
              <a:t>Hence HELD indicator</a:t>
            </a:r>
          </a:p>
          <a:p>
            <a:r>
              <a:rPr lang="en-AU" dirty="0" smtClean="0"/>
              <a:t>And PROFIT indicator</a:t>
            </a:r>
          </a:p>
          <a:p>
            <a:r>
              <a:rPr lang="en-AU" dirty="0" smtClean="0"/>
              <a:t>SIMPLE TO START WITH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98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910" y="519615"/>
            <a:ext cx="7053542" cy="837968"/>
          </a:xfrm>
        </p:spPr>
        <p:txBody>
          <a:bodyPr anchor="ctr">
            <a:normAutofit/>
          </a:bodyPr>
          <a:lstStyle/>
          <a:p>
            <a:pPr algn="ctr"/>
            <a:r>
              <a:rPr lang="en-AU" b="1" dirty="0" smtClean="0"/>
              <a:t>How is this share travelling?</a:t>
            </a:r>
            <a:endParaRPr lang="en-AU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92" y="1486979"/>
            <a:ext cx="8520687" cy="52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811" y="407471"/>
            <a:ext cx="7053542" cy="837968"/>
          </a:xfrm>
        </p:spPr>
        <p:txBody>
          <a:bodyPr anchor="ctr">
            <a:normAutofit/>
          </a:bodyPr>
          <a:lstStyle/>
          <a:p>
            <a:pPr algn="ctr"/>
            <a:r>
              <a:rPr lang="en-AU" b="1" dirty="0" smtClean="0"/>
              <a:t>Bull Script for HELD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036" y="1595888"/>
            <a:ext cx="4842984" cy="50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1093</TotalTime>
  <Words>389</Words>
  <Application>Microsoft Office PowerPoint</Application>
  <PresentationFormat>On-screen Show (4:3)</PresentationFormat>
  <Paragraphs>90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COMPLETE THIS WELL    KNOWN PHRASE OR SAYING :</vt:lpstr>
      <vt:lpstr>PowerPoint Presentation</vt:lpstr>
      <vt:lpstr>FINDING  FRIENDS  (The Journey Continues  . . . . ) </vt:lpstr>
      <vt:lpstr>AGENDA</vt:lpstr>
      <vt:lpstr>WHAT AM I AFTER?</vt:lpstr>
      <vt:lpstr>CATCH THE TREND</vt:lpstr>
      <vt:lpstr>IN THE BEGINNING</vt:lpstr>
      <vt:lpstr>How is this share travelling?</vt:lpstr>
      <vt:lpstr>Bull Script for HELD</vt:lpstr>
      <vt:lpstr>Can I take a quick Profit?</vt:lpstr>
      <vt:lpstr>TRENDING </vt:lpstr>
      <vt:lpstr>TREND TABLE </vt:lpstr>
      <vt:lpstr>Define Trending Universe</vt:lpstr>
      <vt:lpstr>PONDER – Mmmm?</vt:lpstr>
      <vt:lpstr>USE THIS AS SCAN ON UNIVERSE</vt:lpstr>
      <vt:lpstr>Example – New High Entry with XAO entry filter &amp; XAO exit filter - 3 on 12 or 7 on 12</vt:lpstr>
      <vt:lpstr>BUT – Is this a good result – is it sustainable over the long term? (Thank you Kevin Saunders – ATAA – 9 March 2017) </vt:lpstr>
      <vt:lpstr>Six Different Strategies (Busy Slide)</vt:lpstr>
      <vt:lpstr>Simplest Strategy  (Buy &amp; Hold)</vt:lpstr>
      <vt:lpstr>WHAT ABOUT DRAWDOWN?</vt:lpstr>
      <vt:lpstr>HOW DO INSIDE BARS LOOK? This is two bar analysis.</vt:lpstr>
      <vt:lpstr>HOW DO INSIDE BARS LOOK? This is three bar analysis.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SMACD</dc:title>
  <dc:creator>Des Bleakley</dc:creator>
  <cp:lastModifiedBy>Des Bleakley</cp:lastModifiedBy>
  <cp:revision>71</cp:revision>
  <dcterms:created xsi:type="dcterms:W3CDTF">2015-02-11T02:51:51Z</dcterms:created>
  <dcterms:modified xsi:type="dcterms:W3CDTF">2017-03-28T05:59:49Z</dcterms:modified>
</cp:coreProperties>
</file>